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8"/>
  </p:notesMasterIdLst>
  <p:handoutMasterIdLst>
    <p:handoutMasterId r:id="rId39"/>
  </p:handoutMasterIdLst>
  <p:sldIdLst>
    <p:sldId id="294" r:id="rId5"/>
    <p:sldId id="475" r:id="rId6"/>
    <p:sldId id="477" r:id="rId7"/>
    <p:sldId id="476" r:id="rId8"/>
    <p:sldId id="376" r:id="rId9"/>
    <p:sldId id="479" r:id="rId10"/>
    <p:sldId id="474" r:id="rId11"/>
    <p:sldId id="280" r:id="rId12"/>
    <p:sldId id="441" r:id="rId13"/>
    <p:sldId id="533" r:id="rId14"/>
    <p:sldId id="480" r:id="rId15"/>
    <p:sldId id="500" r:id="rId16"/>
    <p:sldId id="501" r:id="rId17"/>
    <p:sldId id="502" r:id="rId18"/>
    <p:sldId id="528" r:id="rId19"/>
    <p:sldId id="499" r:id="rId20"/>
    <p:sldId id="512" r:id="rId21"/>
    <p:sldId id="529" r:id="rId22"/>
    <p:sldId id="525" r:id="rId23"/>
    <p:sldId id="513" r:id="rId24"/>
    <p:sldId id="514" r:id="rId25"/>
    <p:sldId id="490" r:id="rId26"/>
    <p:sldId id="506" r:id="rId27"/>
    <p:sldId id="530" r:id="rId28"/>
    <p:sldId id="493" r:id="rId29"/>
    <p:sldId id="497" r:id="rId30"/>
    <p:sldId id="521" r:id="rId31"/>
    <p:sldId id="531" r:id="rId32"/>
    <p:sldId id="2825" r:id="rId33"/>
    <p:sldId id="2788" r:id="rId34"/>
    <p:sldId id="495" r:id="rId35"/>
    <p:sldId id="472" r:id="rId36"/>
    <p:sldId id="293" r:id="rId3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EFF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68310" autoAdjust="0"/>
  </p:normalViewPr>
  <p:slideViewPr>
    <p:cSldViewPr snapToGrid="0">
      <p:cViewPr varScale="1">
        <p:scale>
          <a:sx n="77" d="100"/>
          <a:sy n="77" d="100"/>
        </p:scale>
        <p:origin x="1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5065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A5E08-E3C1-43B6-B86D-6C4DC404C28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92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239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25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288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1200" b="1" dirty="0">
                <a:solidFill>
                  <a:schemeClr val="tx2"/>
                </a:solidFill>
              </a:rPr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25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27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839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97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954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6D4010-038C-F14A-8EF2-E5B5705A5C6B}" type="slidenum">
              <a:rPr lang="it-IT" sz="1200"/>
              <a:pPr eaLnBrk="1" hangingPunct="1"/>
              <a:t>2</a:t>
            </a:fld>
            <a:endParaRPr lang="it-IT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42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68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163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63529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05598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52647-EABA-5B40-8A9F-5A3EC5CE2A9F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401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719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62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6D4010-038C-F14A-8EF2-E5B5705A5C6B}" type="slidenum">
              <a:rPr lang="it-IT" sz="1200"/>
              <a:pPr eaLnBrk="1" hangingPunct="1"/>
              <a:t>3</a:t>
            </a:fld>
            <a:endParaRPr lang="it-IT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6D4010-038C-F14A-8EF2-E5B5705A5C6B}" type="slidenum">
              <a:rPr lang="it-IT" sz="1200"/>
              <a:pPr eaLnBrk="1" hangingPunct="1"/>
              <a:t>4</a:t>
            </a:fld>
            <a:endParaRPr lang="it-IT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6D4010-038C-F14A-8EF2-E5B5705A5C6B}" type="slidenum">
              <a:rPr lang="it-IT" sz="1200"/>
              <a:pPr eaLnBrk="1" hangingPunct="1"/>
              <a:t>5</a:t>
            </a:fld>
            <a:endParaRPr lang="it-IT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 b="0" i="0" u="none" strike="noStrike" kern="1200" baseline="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494284" y="3119881"/>
            <a:ext cx="43062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" dirty="0"/>
              <a:t>/</a:t>
            </a:r>
            <a:r>
              <a:rPr lang="it-IT" sz="500" dirty="0" err="1"/>
              <a:t>grinding</a:t>
            </a:r>
            <a:endParaRPr lang="it-IT" sz="500" dirty="0"/>
          </a:p>
        </p:txBody>
      </p:sp>
    </p:spTree>
    <p:extLst>
      <p:ext uri="{BB962C8B-B14F-4D97-AF65-F5344CB8AC3E}">
        <p14:creationId xmlns:p14="http://schemas.microsoft.com/office/powerpoint/2010/main" val="370135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6D4010-038C-F14A-8EF2-E5B5705A5C6B}" type="slidenum">
              <a:rPr lang="it-IT" sz="1200"/>
              <a:pPr eaLnBrk="1" hangingPunct="1"/>
              <a:t>7</a:t>
            </a:fld>
            <a:endParaRPr lang="it-IT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6D4010-038C-F14A-8EF2-E5B5705A5C6B}" type="slidenum">
              <a:rPr lang="it-IT" sz="1200"/>
              <a:pPr eaLnBrk="1" hangingPunct="1"/>
              <a:t>8</a:t>
            </a:fld>
            <a:endParaRPr lang="it-IT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436C-2349-264E-B31E-76502B720F3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12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Gastro UNISA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8BAEE-0013-C146-ABFA-801727FA9E2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800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Fare clic per modificare stile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0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  <p:sldLayoutId id="2147483729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3091" y="272143"/>
            <a:ext cx="4039801" cy="4450801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Reflusso Duodeno</a:t>
            </a:r>
            <a:b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 Esofageo </a:t>
            </a:r>
            <a:b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b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Prevenzione</a:t>
            </a:r>
            <a:br>
              <a:rPr lang="it-IT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909" y="4679886"/>
            <a:ext cx="3394710" cy="959739"/>
          </a:xfrm>
        </p:spPr>
        <p:txBody>
          <a:bodyPr>
            <a:normAutofit fontScale="62500" lnSpcReduction="20000"/>
          </a:bodyPr>
          <a:lstStyle/>
          <a:p>
            <a:r>
              <a:rPr lang="it-IT" sz="29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 PAOLA IOVINO</a:t>
            </a:r>
          </a:p>
          <a:p>
            <a:pPr algn="r"/>
            <a:r>
              <a:rPr lang="it-IT" sz="19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Gastroenterologia</a:t>
            </a:r>
          </a:p>
          <a:p>
            <a:pPr algn="r"/>
            <a:r>
              <a:rPr lang="it-IT" sz="19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Università di Salerno</a:t>
            </a:r>
          </a:p>
        </p:txBody>
      </p:sp>
      <p:pic>
        <p:nvPicPr>
          <p:cNvPr id="5" name="Immagine 4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E6530CB2-EAB3-062C-B39A-83F40C6FEF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7" name="Immagine 6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10530967-FD47-716C-F432-D4E4E4F00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67" y="5264944"/>
            <a:ext cx="4381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7" y="46087"/>
            <a:ext cx="2306207" cy="172673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F785AE71-F593-6847-8CB3-8ED4D8BFF4DB}"/>
              </a:ext>
            </a:extLst>
          </p:cNvPr>
          <p:cNvGrpSpPr/>
          <p:nvPr/>
        </p:nvGrpSpPr>
        <p:grpSpPr>
          <a:xfrm>
            <a:off x="2063751" y="2913919"/>
            <a:ext cx="8135937" cy="3259820"/>
            <a:chOff x="2063751" y="2913919"/>
            <a:chExt cx="8135937" cy="3259820"/>
          </a:xfrm>
        </p:grpSpPr>
        <p:sp>
          <p:nvSpPr>
            <p:cNvPr id="38922" name="Text Box 1034" descr="Carta riciclata"/>
            <p:cNvSpPr txBox="1">
              <a:spLocks noChangeArrowheads="1"/>
            </p:cNvSpPr>
            <p:nvPr/>
          </p:nvSpPr>
          <p:spPr bwMode="auto">
            <a:xfrm>
              <a:off x="2762737" y="2915308"/>
              <a:ext cx="1672253" cy="276999"/>
            </a:xfrm>
            <a:prstGeom prst="rect">
              <a:avLst/>
            </a:prstGeom>
            <a:blipFill dpi="0" rotWithShape="0">
              <a:blip r:embed="rId4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200" dirty="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Sindrome esofagea</a:t>
              </a:r>
              <a:endParaRPr lang="en-GB" sz="1200" dirty="0">
                <a:solidFill>
                  <a:srgbClr val="881A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23" name="Text Box 1035" descr="Maglia viola"/>
            <p:cNvSpPr txBox="1">
              <a:spLocks noChangeArrowheads="1"/>
            </p:cNvSpPr>
            <p:nvPr/>
          </p:nvSpPr>
          <p:spPr bwMode="auto">
            <a:xfrm>
              <a:off x="7357349" y="2913919"/>
              <a:ext cx="2071914" cy="276999"/>
            </a:xfrm>
            <a:prstGeom prst="rect">
              <a:avLst/>
            </a:prstGeom>
            <a:blipFill dpi="0" rotWithShape="0">
              <a:blip r:embed="rId5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rgbClr val="A1D7F2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Sindrome </a:t>
              </a:r>
              <a:r>
                <a:rPr lang="it-IT" sz="12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extraesofagea</a:t>
              </a:r>
              <a:endParaRPr lang="en-GB" sz="12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24" name="Text Box 1036" descr="Carta riciclata"/>
            <p:cNvSpPr txBox="1">
              <a:spLocks noChangeArrowheads="1"/>
            </p:cNvSpPr>
            <p:nvPr/>
          </p:nvSpPr>
          <p:spPr bwMode="auto">
            <a:xfrm>
              <a:off x="2063751" y="4788744"/>
              <a:ext cx="1535113" cy="1384995"/>
            </a:xfrm>
            <a:prstGeom prst="rect">
              <a:avLst/>
            </a:prstGeom>
            <a:blipFill dpi="0" rotWithShape="0">
              <a:blip r:embed="rId4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rgbClr val="A1D7F2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Sindrome tipica da reflusso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Sindrome da reflusso con dolore toracico</a:t>
              </a:r>
              <a:endParaRPr lang="en-GB" sz="1200">
                <a:solidFill>
                  <a:srgbClr val="881A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25" name="Text Box 1037" descr="Carta riciclata"/>
            <p:cNvSpPr txBox="1">
              <a:spLocks noChangeArrowheads="1"/>
            </p:cNvSpPr>
            <p:nvPr/>
          </p:nvSpPr>
          <p:spPr bwMode="auto">
            <a:xfrm>
              <a:off x="3935760" y="4797153"/>
              <a:ext cx="1519238" cy="1200329"/>
            </a:xfrm>
            <a:prstGeom prst="rect">
              <a:avLst/>
            </a:prstGeom>
            <a:blipFill dpi="0" rotWithShape="0">
              <a:blip r:embed="rId4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rgbClr val="A1D7F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 dirty="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Esofagite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 dirty="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Stenosi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 dirty="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Es. </a:t>
              </a:r>
              <a:r>
                <a:rPr lang="it-IT" sz="1200" dirty="0" err="1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Barrett</a:t>
              </a:r>
              <a:endParaRPr lang="it-IT" sz="1200" dirty="0">
                <a:solidFill>
                  <a:srgbClr val="881A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 dirty="0" err="1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AdenoCa</a:t>
              </a:r>
              <a:r>
                <a:rPr lang="it-IT" sz="1200" dirty="0"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esofageo</a:t>
              </a:r>
            </a:p>
            <a:p>
              <a:pPr marL="266700" indent="-266700" eaLnBrk="0" hangingPunct="0">
                <a:defRPr/>
              </a:pPr>
              <a:endParaRPr lang="en-GB" sz="1200" dirty="0">
                <a:solidFill>
                  <a:srgbClr val="881A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26" name="Text Box 1038" descr="Carta riciclata"/>
            <p:cNvSpPr txBox="1">
              <a:spLocks noChangeArrowheads="1"/>
            </p:cNvSpPr>
            <p:nvPr/>
          </p:nvSpPr>
          <p:spPr bwMode="auto">
            <a:xfrm>
              <a:off x="3819526" y="3496519"/>
              <a:ext cx="1409360" cy="461665"/>
            </a:xfrm>
            <a:prstGeom prst="rect">
              <a:avLst/>
            </a:prstGeom>
            <a:blipFill dpi="0" rotWithShape="0">
              <a:blip r:embed="rId4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200" dirty="0">
                  <a:ln>
                    <a:solidFill>
                      <a:srgbClr val="0070C0"/>
                    </a:solidFill>
                  </a:ln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Sindrome con </a:t>
              </a:r>
            </a:p>
            <a:p>
              <a:pPr eaLnBrk="0" hangingPunct="0">
                <a:defRPr/>
              </a:pPr>
              <a:r>
                <a:rPr lang="it-IT" sz="1200" dirty="0">
                  <a:ln>
                    <a:solidFill>
                      <a:srgbClr val="0070C0"/>
                    </a:solidFill>
                  </a:ln>
                  <a:solidFill>
                    <a:srgbClr val="881A8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danno esofageo</a:t>
              </a:r>
              <a:endParaRPr lang="en-GB" sz="1200" dirty="0">
                <a:ln>
                  <a:solidFill>
                    <a:srgbClr val="0070C0"/>
                  </a:solidFill>
                </a:ln>
                <a:solidFill>
                  <a:srgbClr val="881A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27" name="Text Box 1039" descr="Maglia viola"/>
            <p:cNvSpPr txBox="1">
              <a:spLocks noChangeArrowheads="1"/>
            </p:cNvSpPr>
            <p:nvPr/>
          </p:nvSpPr>
          <p:spPr bwMode="auto">
            <a:xfrm>
              <a:off x="6575425" y="3528269"/>
              <a:ext cx="1217000" cy="461665"/>
            </a:xfrm>
            <a:prstGeom prst="rect">
              <a:avLst/>
            </a:prstGeom>
            <a:blipFill dpi="0" rotWithShape="0">
              <a:blip r:embed="rId5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Associazione </a:t>
              </a:r>
            </a:p>
            <a:p>
              <a:pPr eaLnBrk="0" hangingPunct="0"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stabilita</a:t>
              </a:r>
              <a:endParaRPr lang="en-GB" sz="1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97" name="Line 1040"/>
            <p:cNvSpPr>
              <a:spLocks noChangeShapeType="1"/>
            </p:cNvSpPr>
            <p:nvPr/>
          </p:nvSpPr>
          <p:spPr bwMode="auto">
            <a:xfrm>
              <a:off x="2711450" y="4039443"/>
              <a:ext cx="0" cy="685800"/>
            </a:xfrm>
            <a:prstGeom prst="lin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200">
                <a:solidFill>
                  <a:srgbClr val="881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29" name="Text Box 1041" descr="Maglia viola"/>
            <p:cNvSpPr txBox="1">
              <a:spLocks noChangeArrowheads="1"/>
            </p:cNvSpPr>
            <p:nvPr/>
          </p:nvSpPr>
          <p:spPr bwMode="auto">
            <a:xfrm>
              <a:off x="8616950" y="3496519"/>
              <a:ext cx="1217000" cy="461665"/>
            </a:xfrm>
            <a:prstGeom prst="rect">
              <a:avLst/>
            </a:prstGeom>
            <a:blipFill dpi="0" rotWithShape="0">
              <a:blip r:embed="rId5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Associazione </a:t>
              </a:r>
            </a:p>
            <a:p>
              <a:pPr eaLnBrk="0" hangingPunct="0"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ipotizzata</a:t>
              </a:r>
              <a:endParaRPr lang="en-GB" sz="1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30" name="Text Box 1042" descr="Maglia viola"/>
            <p:cNvSpPr txBox="1">
              <a:spLocks noChangeArrowheads="1"/>
            </p:cNvSpPr>
            <p:nvPr/>
          </p:nvSpPr>
          <p:spPr bwMode="auto">
            <a:xfrm>
              <a:off x="5949951" y="5004644"/>
              <a:ext cx="2017713" cy="1015663"/>
            </a:xfrm>
            <a:prstGeom prst="rect">
              <a:avLst/>
            </a:prstGeom>
            <a:blipFill dpi="0" rotWithShape="0">
              <a:blip r:embed="rId5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rgbClr val="A1D7F2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Tosse da reflusso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Laringite da reflusso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Asma da reflusso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Erosione dentale da reflusso</a:t>
              </a:r>
              <a:endParaRPr lang="en-GB" sz="1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31" name="Text Box 1043" descr="Maglia viola"/>
            <p:cNvSpPr txBox="1">
              <a:spLocks noChangeArrowheads="1"/>
            </p:cNvSpPr>
            <p:nvPr/>
          </p:nvSpPr>
          <p:spPr bwMode="auto">
            <a:xfrm>
              <a:off x="8224838" y="4814144"/>
              <a:ext cx="1974850" cy="1200329"/>
            </a:xfrm>
            <a:prstGeom prst="rect">
              <a:avLst/>
            </a:prstGeom>
            <a:blipFill dpi="0" rotWithShape="0">
              <a:blip r:embed="rId5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rgbClr val="A1D7F2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Faringite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Sinusite idiopatica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Fibrosi polmonare idiopatica</a:t>
              </a:r>
            </a:p>
            <a:p>
              <a:pPr marL="266700" indent="-266700" eaLnBrk="0" hangingPunct="0">
                <a:buFontTx/>
                <a:buChar char="•"/>
                <a:defRPr/>
              </a:pPr>
              <a:r>
                <a:rPr lang="it-IT" sz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Otite media ricorrente</a:t>
              </a:r>
              <a:endParaRPr lang="en-GB" sz="1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932" name="Text Box 1044" descr="Carta riciclata"/>
            <p:cNvSpPr txBox="1">
              <a:spLocks noChangeArrowheads="1"/>
            </p:cNvSpPr>
            <p:nvPr/>
          </p:nvSpPr>
          <p:spPr bwMode="auto">
            <a:xfrm>
              <a:off x="2133601" y="3472706"/>
              <a:ext cx="1075936" cy="461665"/>
            </a:xfrm>
            <a:prstGeom prst="rect">
              <a:avLst/>
            </a:prstGeom>
            <a:blipFill dpi="0" rotWithShape="0">
              <a:blip r:embed="rId4" cstate="print">
                <a:alphaModFix amt="15000"/>
              </a:blip>
              <a:srcRect/>
              <a:tile tx="0" ty="0" sx="100000" sy="100000" flip="none" algn="tl"/>
            </a:blipFill>
            <a:ln w="63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07763" dir="13500000" sx="75000" sy="75000" algn="tl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200" dirty="0">
                  <a:ln>
                    <a:solidFill>
                      <a:srgbClr val="0070C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Sindrome </a:t>
              </a:r>
            </a:p>
            <a:p>
              <a:pPr eaLnBrk="0" hangingPunct="0">
                <a:defRPr/>
              </a:pPr>
              <a:r>
                <a:rPr lang="it-IT" sz="1200" dirty="0">
                  <a:ln>
                    <a:solidFill>
                      <a:srgbClr val="0070C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sintomatica</a:t>
              </a:r>
              <a:endParaRPr lang="en-GB" sz="12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02" name="Line 1045"/>
            <p:cNvSpPr>
              <a:spLocks noChangeShapeType="1"/>
            </p:cNvSpPr>
            <p:nvPr/>
          </p:nvSpPr>
          <p:spPr bwMode="auto">
            <a:xfrm>
              <a:off x="4511675" y="4061668"/>
              <a:ext cx="0" cy="685800"/>
            </a:xfrm>
            <a:prstGeom prst="line">
              <a:avLst/>
            </a:prstGeom>
            <a:noFill/>
            <a:ln w="38100">
              <a:solidFill>
                <a:srgbClr val="1F9BD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200">
                <a:solidFill>
                  <a:srgbClr val="881A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03" name="Line 1046"/>
            <p:cNvSpPr>
              <a:spLocks noChangeShapeType="1"/>
            </p:cNvSpPr>
            <p:nvPr/>
          </p:nvSpPr>
          <p:spPr bwMode="auto">
            <a:xfrm>
              <a:off x="7175500" y="4099768"/>
              <a:ext cx="0" cy="685800"/>
            </a:xfrm>
            <a:prstGeom prst="line">
              <a:avLst/>
            </a:prstGeom>
            <a:noFill/>
            <a:ln w="38100">
              <a:solidFill>
                <a:srgbClr val="1F9BD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04" name="Line 1047"/>
            <p:cNvSpPr>
              <a:spLocks noChangeShapeType="1"/>
            </p:cNvSpPr>
            <p:nvPr/>
          </p:nvSpPr>
          <p:spPr bwMode="auto">
            <a:xfrm>
              <a:off x="9239250" y="4074368"/>
              <a:ext cx="0" cy="685800"/>
            </a:xfrm>
            <a:prstGeom prst="line">
              <a:avLst/>
            </a:prstGeom>
            <a:noFill/>
            <a:ln w="38100">
              <a:solidFill>
                <a:srgbClr val="1F9BD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4079776" y="764704"/>
            <a:ext cx="5904656" cy="2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it-IT" altLang="it-IT" sz="22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MRGE è una condizione che si sviluppa quando un reflusso di contenuto gastrico causa sintomi o complicanze fastidiosi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4943872" y="116632"/>
            <a:ext cx="4046284" cy="590550"/>
            <a:chOff x="4900092" y="1157337"/>
            <a:chExt cx="4046284" cy="590550"/>
          </a:xfrm>
        </p:grpSpPr>
        <p:pic>
          <p:nvPicPr>
            <p:cNvPr id="12290" name="Picture 10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092" y="1157337"/>
              <a:ext cx="38576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8009901" y="1486277"/>
              <a:ext cx="9364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Vakil,2006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99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8678" y="296863"/>
            <a:ext cx="10080624" cy="1746220"/>
          </a:xfrm>
        </p:spPr>
        <p:txBody>
          <a:bodyPr>
            <a:noAutofit/>
          </a:bodyPr>
          <a:lstStyle/>
          <a:p>
            <a:r>
              <a:rPr lang="it-IT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it-IT" sz="40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bile </a:t>
            </a:r>
            <a:r>
              <a:rPr lang="it-IT" sz="40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distinguished</a:t>
            </a:r>
            <a:r>
              <a:rPr lang="it-IT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</a:t>
            </a:r>
            <a:r>
              <a:rPr lang="it-IT" sz="40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acidic</a:t>
            </a:r>
            <a:r>
              <a:rPr lang="it-IT" sz="400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4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54926" y="3232575"/>
            <a:ext cx="876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C0086"/>
              </a:buClr>
              <a:buFont typeface="Wingdings" charset="2"/>
              <a:buChar char=""/>
            </a:pP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distinguish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BILE REFLUX from ACIDIC REFLUX in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terms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signs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32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symptoms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D86059B5-4F0B-C416-5813-CC76EEF8E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5" name="Immagine 4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33A025DB-6CE1-5075-830A-A9544EE76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8371" y="1967872"/>
            <a:ext cx="8229600" cy="1033806"/>
          </a:xfrm>
        </p:spPr>
        <p:txBody>
          <a:bodyPr>
            <a:noAutofit/>
          </a:bodyPr>
          <a:lstStyle/>
          <a:p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acidic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are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b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bile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</a:t>
            </a:r>
            <a:r>
              <a:rPr lang="it-IT" sz="28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confused</a:t>
            </a:r>
            <a: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it-IT" sz="28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Bile </a:t>
            </a:r>
            <a:r>
              <a:rPr lang="it-IT" sz="2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≠ </a:t>
            </a:r>
            <a:r>
              <a:rPr lang="it-IT" sz="2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nonacidic</a:t>
            </a:r>
            <a:r>
              <a:rPr lang="it-IT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it-IT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8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668" y="3681542"/>
            <a:ext cx="8762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Nonacidic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refluxate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be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recognized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pH-impedance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</a:t>
            </a:r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it-IT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Nonacidic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bile. </a:t>
            </a:r>
          </a:p>
          <a:p>
            <a:endParaRPr lang="it-IT" sz="2000" b="1" dirty="0">
              <a:solidFill>
                <a:schemeClr val="accent3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Bile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associated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acidic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juice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a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nonacidic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component of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r>
              <a:rPr 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A54035-7C87-0462-13D0-8D09CC584448}"/>
              </a:ext>
            </a:extLst>
          </p:cNvPr>
          <p:cNvSpPr txBox="1"/>
          <p:nvPr/>
        </p:nvSpPr>
        <p:spPr>
          <a:xfrm>
            <a:off x="8302172" y="6433709"/>
            <a:ext cx="193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Basnayake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 APT 2021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37D1793A-C558-3970-3955-E37C3EBD1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5" name="Immagine 4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DF6D41ED-0243-E709-C417-A7D193ECC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72" name="Picture 384" descr="Presentazione1"/>
          <p:cNvPicPr>
            <a:picLocks noChangeAspect="1" noChangeArrowheads="1"/>
          </p:cNvPicPr>
          <p:nvPr/>
        </p:nvPicPr>
        <p:blipFill rotWithShape="1">
          <a:blip r:embed="rId3" cstate="print"/>
          <a:srcRect t="20299"/>
          <a:stretch/>
        </p:blipFill>
        <p:spPr bwMode="auto">
          <a:xfrm>
            <a:off x="2032000" y="2222607"/>
            <a:ext cx="8128000" cy="447648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238488" y="727641"/>
            <a:ext cx="9752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Patterns</a:t>
            </a:r>
            <a:r>
              <a:rPr lang="it-IT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44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esophageal</a:t>
            </a:r>
            <a:r>
              <a:rPr lang="it-IT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400" b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44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262EA8B3-417A-E966-7906-77E0DB0296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573B9B03-DE31-DFD7-DF14-DF4930A2A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9" y="422841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8371" y="1967872"/>
            <a:ext cx="8229600" cy="1033806"/>
          </a:xfrm>
        </p:spPr>
        <p:txBody>
          <a:bodyPr>
            <a:noAutofit/>
          </a:bodyPr>
          <a:lstStyle/>
          <a:p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Other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than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acidic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reflux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, are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there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any</a:t>
            </a:r>
            <a:b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conditions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with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which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bile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reflux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 can be </a:t>
            </a:r>
            <a:r>
              <a:rPr lang="it-IT" sz="3200" dirty="0" err="1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confused</a:t>
            </a:r>
            <a: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?</a:t>
            </a:r>
            <a:b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</a:br>
            <a:br>
              <a:rPr lang="it-IT" sz="3200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</a:b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Bile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reflux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 ≠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nonacidic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reflux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b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it-IT" sz="320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668" y="3681542"/>
            <a:ext cx="87623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Nonacidic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reflux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is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type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of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refluxate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that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can be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recognized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only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by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pH-impedance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monitoring</a:t>
            </a:r>
            <a:r>
              <a:rPr lang="it-IT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it-IT" sz="2400" b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Wingdings" charset="2"/>
              <a:buChar char="ü"/>
            </a:pPr>
            <a:r>
              <a:rPr lang="it-IT" sz="2400" b="1" dirty="0" err="1">
                <a:solidFill>
                  <a:schemeClr val="tx2"/>
                </a:solidFill>
              </a:rPr>
              <a:t>Nonacidic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reflux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might</a:t>
            </a:r>
            <a:r>
              <a:rPr lang="it-IT" sz="2400" b="1" dirty="0">
                <a:solidFill>
                  <a:schemeClr val="tx2"/>
                </a:solidFill>
              </a:rPr>
              <a:t> or </a:t>
            </a:r>
            <a:r>
              <a:rPr lang="it-IT" sz="2400" b="1" dirty="0" err="1">
                <a:solidFill>
                  <a:schemeClr val="tx2"/>
                </a:solidFill>
              </a:rPr>
              <a:t>might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not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contain</a:t>
            </a:r>
            <a:r>
              <a:rPr lang="it-IT" sz="2400" b="1" dirty="0">
                <a:solidFill>
                  <a:schemeClr val="tx2"/>
                </a:solidFill>
              </a:rPr>
              <a:t> bile. </a:t>
            </a:r>
          </a:p>
          <a:p>
            <a:endParaRPr lang="it-IT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it-IT" sz="2400" b="1" dirty="0">
                <a:solidFill>
                  <a:schemeClr val="tx2"/>
                </a:solidFill>
              </a:rPr>
              <a:t>Bile </a:t>
            </a:r>
            <a:r>
              <a:rPr lang="it-IT" sz="2400" b="1" dirty="0" err="1">
                <a:solidFill>
                  <a:schemeClr val="tx2"/>
                </a:solidFill>
              </a:rPr>
              <a:t>is</a:t>
            </a:r>
            <a:r>
              <a:rPr lang="it-IT" sz="2400" b="1" dirty="0">
                <a:solidFill>
                  <a:schemeClr val="tx2"/>
                </a:solidFill>
              </a:rPr>
              <a:t> more </a:t>
            </a:r>
            <a:r>
              <a:rPr lang="it-IT" sz="2400" b="1" dirty="0" err="1">
                <a:solidFill>
                  <a:schemeClr val="tx2"/>
                </a:solidFill>
              </a:rPr>
              <a:t>often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associated</a:t>
            </a:r>
            <a:r>
              <a:rPr lang="it-IT" sz="2400" b="1" dirty="0">
                <a:solidFill>
                  <a:schemeClr val="tx2"/>
                </a:solidFill>
              </a:rPr>
              <a:t> with </a:t>
            </a:r>
            <a:r>
              <a:rPr lang="it-IT" sz="2400" b="1" dirty="0" err="1">
                <a:solidFill>
                  <a:schemeClr val="tx2"/>
                </a:solidFill>
              </a:rPr>
              <a:t>acidic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gastric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juice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than</a:t>
            </a:r>
            <a:r>
              <a:rPr lang="it-IT" sz="2400" b="1" dirty="0">
                <a:solidFill>
                  <a:schemeClr val="tx2"/>
                </a:solidFill>
              </a:rPr>
              <a:t> with a </a:t>
            </a:r>
            <a:r>
              <a:rPr lang="it-IT" sz="2400" b="1" dirty="0" err="1">
                <a:solidFill>
                  <a:schemeClr val="tx2"/>
                </a:solidFill>
              </a:rPr>
              <a:t>nonacidic</a:t>
            </a:r>
            <a:r>
              <a:rPr lang="it-IT" sz="2400" b="1" dirty="0">
                <a:solidFill>
                  <a:schemeClr val="tx2"/>
                </a:solidFill>
              </a:rPr>
              <a:t> component of </a:t>
            </a:r>
            <a:r>
              <a:rPr lang="it-IT" sz="2400" b="1" dirty="0" err="1">
                <a:solidFill>
                  <a:schemeClr val="tx2"/>
                </a:solidFill>
              </a:rPr>
              <a:t>gastric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contents</a:t>
            </a:r>
            <a:r>
              <a:rPr lang="it-IT" sz="2400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41414D-ED97-6DFE-006F-1F30155F88B8}"/>
              </a:ext>
            </a:extLst>
          </p:cNvPr>
          <p:cNvSpPr txBox="1"/>
          <p:nvPr/>
        </p:nvSpPr>
        <p:spPr>
          <a:xfrm>
            <a:off x="8372132" y="6431768"/>
            <a:ext cx="1914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Basnayake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C APT 2021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9B9B07FF-CB0E-9FDD-EF66-B906777D9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6" name="Immagine 5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BE1FCEA7-B26B-D7C5-543B-586F3E116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5D4A9D8B-2E27-954E-01F2-C444109BB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"/>
          <a:stretch/>
        </p:blipFill>
        <p:spPr>
          <a:xfrm>
            <a:off x="1991852" y="0"/>
            <a:ext cx="9180000" cy="642590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842DB2D-D247-9546-BA75-08A9857D5CF0}"/>
              </a:ext>
            </a:extLst>
          </p:cNvPr>
          <p:cNvSpPr/>
          <p:nvPr/>
        </p:nvSpPr>
        <p:spPr>
          <a:xfrm>
            <a:off x="1799303" y="0"/>
            <a:ext cx="1563329" cy="141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5F80DB9E-3A77-33AA-8B0F-730B8204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5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8840" t="10924" r="9365" b="1720"/>
          <a:stretch/>
        </p:blipFill>
        <p:spPr>
          <a:xfrm>
            <a:off x="2524674" y="1026216"/>
            <a:ext cx="7479413" cy="5361971"/>
          </a:xfrm>
          <a:prstGeom prst="rect">
            <a:avLst/>
          </a:prstGeom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7413672" y="6523114"/>
            <a:ext cx="23615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Vaezi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and Richter </a:t>
            </a:r>
            <a:r>
              <a:rPr lang="ro-RO" sz="1100" dirty="0">
                <a:latin typeface="Arial" panose="020B0604020202020204" pitchFamily="34" charset="0"/>
                <a:cs typeface="Arial" panose="020B0604020202020204" pitchFamily="34" charset="0"/>
              </a:rPr>
              <a:t>Am J Med. 2001</a:t>
            </a: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99016" y="833802"/>
            <a:ext cx="7343998" cy="5579999"/>
          </a:xfrm>
          <a:prstGeom prst="rect">
            <a:avLst/>
          </a:prstGeom>
          <a:noFill/>
          <a:ln w="19050" cmpd="sng">
            <a:solidFill>
              <a:srgbClr val="0411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620F0D73-8948-3216-97B4-C252F8554B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3" name="Immagine 2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6287E141-FBA7-32C4-5BB9-9CF458176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402766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9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t="4292" b="4491"/>
          <a:stretch/>
        </p:blipFill>
        <p:spPr>
          <a:xfrm>
            <a:off x="1524000" y="1058243"/>
            <a:ext cx="9144000" cy="264560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289211" y="3565350"/>
            <a:ext cx="294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Kubo M et al Gastric Cancer (2002) 5: 83–89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b="68224"/>
          <a:stretch/>
        </p:blipFill>
        <p:spPr>
          <a:xfrm>
            <a:off x="1524000" y="4032424"/>
            <a:ext cx="9144000" cy="10118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1287" t="36329" r="37978" b="-3297"/>
          <a:stretch/>
        </p:blipFill>
        <p:spPr>
          <a:xfrm>
            <a:off x="2793960" y="4447830"/>
            <a:ext cx="5553551" cy="21325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660698" y="4032424"/>
            <a:ext cx="9007303" cy="23750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In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consideration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of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all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of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these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difficulties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in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evaluating</a:t>
            </a:r>
            <a:endParaRPr lang="it-IT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150000"/>
              </a:lnSpc>
            </a:pP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the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functional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state of the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residual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stomach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by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endoscopy</a:t>
            </a:r>
            <a:endParaRPr lang="it-IT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150000"/>
              </a:lnSpc>
            </a:pP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alone,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it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seems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that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any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attempt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to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determine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the</a:t>
            </a:r>
          </a:p>
          <a:p>
            <a:pPr algn="ctr">
              <a:lnSpc>
                <a:spcPct val="150000"/>
              </a:lnSpc>
            </a:pP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grade of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gastritis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with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visual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indices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alone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is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an </a:t>
            </a: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impossible</a:t>
            </a:r>
            <a:endParaRPr lang="it-IT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merican Typewriter"/>
              <a:cs typeface="American Typewriter"/>
            </a:endParaRPr>
          </a:p>
          <a:p>
            <a:pPr algn="ctr">
              <a:lnSpc>
                <a:spcPct val="150000"/>
              </a:lnSpc>
            </a:pPr>
            <a:r>
              <a:rPr lang="it-IT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dream</a:t>
            </a:r>
            <a:r>
              <a:rPr lang="it-IT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4625AA7A-7ECD-612B-30CF-9655652F2E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8" name="Immagine 7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7A98AABB-3756-BF00-08A7-7FD855CE9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486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8785C46D-0956-AD7B-2104-5D2276A8C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5" b="22581"/>
          <a:stretch/>
        </p:blipFill>
        <p:spPr>
          <a:xfrm>
            <a:off x="604757" y="1342045"/>
            <a:ext cx="11109346" cy="4173910"/>
          </a:xfrm>
          <a:prstGeom prst="rect">
            <a:avLst/>
          </a:prstGeom>
        </p:spPr>
      </p:pic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6F422431-6861-F310-12E3-131E1B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088063"/>
            <a:ext cx="2895600" cy="365125"/>
          </a:xfrm>
        </p:spPr>
        <p:txBody>
          <a:bodyPr/>
          <a:lstStyle/>
          <a:p>
            <a:pPr>
              <a:defRPr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100" cap="none" dirty="0">
                <a:latin typeface="Arial" panose="020B0604020202020204" pitchFamily="34" charset="0"/>
                <a:cs typeface="Arial" panose="020B0604020202020204" pitchFamily="34" charset="0"/>
              </a:rPr>
              <a:t>McCabe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4th  ME &amp; </a:t>
            </a:r>
            <a:r>
              <a:rPr lang="it-IT" sz="1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Dilly</a:t>
            </a:r>
            <a:r>
              <a:rPr lang="it-IT" sz="11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CK CGH 2018</a:t>
            </a: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4D57F1A7-D8BC-6C4B-FC8E-2FB79F574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5" name="Immagine 4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649CBCA8-4521-7EBE-D216-5B703CA80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diagramma, schermata, Carattere&#10;&#10;Descrizione generata automaticamente">
            <a:extLst>
              <a:ext uri="{FF2B5EF4-FFF2-40B4-BE49-F238E27FC236}">
                <a16:creationId xmlns:a16="http://schemas.microsoft.com/office/drawing/2014/main" id="{204E4768-052F-4D5D-24BD-253AFA7E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3" y="1076632"/>
            <a:ext cx="8028686" cy="4450916"/>
          </a:xfrm>
          <a:prstGeom prst="rect">
            <a:avLst/>
          </a:prstGeom>
        </p:spPr>
      </p:pic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32A3B959-5F33-94D5-61D7-FB2817B1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088063"/>
            <a:ext cx="2895600" cy="365125"/>
          </a:xfrm>
        </p:spPr>
        <p:txBody>
          <a:bodyPr/>
          <a:lstStyle/>
          <a:p>
            <a:pPr>
              <a:defRPr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100" cap="none" dirty="0">
                <a:latin typeface="Arial" panose="020B0604020202020204" pitchFamily="34" charset="0"/>
                <a:cs typeface="Arial" panose="020B0604020202020204" pitchFamily="34" charset="0"/>
              </a:rPr>
              <a:t>McCabe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4th  ME &amp; </a:t>
            </a:r>
            <a:r>
              <a:rPr lang="it-IT" sz="1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Dilly</a:t>
            </a:r>
            <a:r>
              <a:rPr lang="it-IT" sz="11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CK CGH 2018</a:t>
            </a: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7BB67C5E-4922-402D-D2B5-57750C836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5" name="Immagine 4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7B0E4B16-6026-4485-27B2-9D4333DF5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5" y="402766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9" y="673100"/>
            <a:ext cx="7750175" cy="4492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4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BILE reflux?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389188" y="2617498"/>
            <a:ext cx="7658100" cy="200342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640140" y="2888949"/>
            <a:ext cx="719717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material produced by the pancreas and the liver gets into the duodenum, it is mixed with duodenal fluid and form a solution that contains also bile</a:t>
            </a:r>
          </a:p>
        </p:txBody>
      </p:sp>
      <p:pic>
        <p:nvPicPr>
          <p:cNvPr id="4" name="Immagine 3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87412F04-5A76-F033-B013-CED3CF835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12151E-1C4B-235C-59EB-B984D29D823F}"/>
              </a:ext>
            </a:extLst>
          </p:cNvPr>
          <p:cNvSpPr txBox="1"/>
          <p:nvPr/>
        </p:nvSpPr>
        <p:spPr>
          <a:xfrm>
            <a:off x="7338211" y="6216416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Basnayake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 APT 2021</a:t>
            </a:r>
          </a:p>
        </p:txBody>
      </p:sp>
      <p:pic>
        <p:nvPicPr>
          <p:cNvPr id="6" name="Immagine 5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073D7604-4AAE-0E0F-D142-5A556FFC0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42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263" r="2350"/>
          <a:stretch/>
        </p:blipFill>
        <p:spPr>
          <a:xfrm>
            <a:off x="1729267" y="1308228"/>
            <a:ext cx="8813648" cy="426291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727925" y="6191578"/>
            <a:ext cx="24449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Ohira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M World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Gastroenterol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B52F48E4-1EB5-1242-5C6F-85C903EA33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48945762-2C83-AB2A-2051-C36B34870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55" y="471055"/>
            <a:ext cx="9144000" cy="29579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01991" y="3905758"/>
            <a:ext cx="8511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large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study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revealed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it-IT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140/ 18912 (0.74%) of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remnant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cancer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cancer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remnant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30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years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longer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resection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benign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disease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whereas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</a:t>
            </a:r>
            <a:r>
              <a:rPr lang="it-IT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it-IT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163704" y="610334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AEA428AF-F49E-30F9-F2F0-489790F5F9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3" name="Immagine 2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18EDC05E-F1A9-F3DA-FF2A-F78E15BE6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7634" y="2158012"/>
            <a:ext cx="8814443" cy="1654036"/>
          </a:xfrm>
        </p:spPr>
        <p:txBody>
          <a:bodyPr>
            <a:noAutofit/>
          </a:bodyPr>
          <a:lstStyle/>
          <a:p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factors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responsible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affecting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remnant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gastric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mucosa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distal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gastrectomy</a:t>
            </a:r>
            <a:r>
              <a:rPr lang="it-IT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092201" y="488907"/>
            <a:ext cx="10080624" cy="1752600"/>
          </a:xfrm>
        </p:spPr>
        <p:txBody>
          <a:bodyPr>
            <a:noAutofit/>
          </a:bodyPr>
          <a:lstStyle/>
          <a:p>
            <a:r>
              <a:rPr lang="it-IT" sz="2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Chronic</a:t>
            </a:r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</a:t>
            </a:r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attributed</a:t>
            </a:r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sz="2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duodenogastric</a:t>
            </a:r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it-IT" sz="2400" b="1" dirty="0" err="1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it-IT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82009" y="5837260"/>
            <a:ext cx="2833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latin typeface="Arial"/>
                <a:cs typeface="Arial"/>
              </a:rPr>
              <a:t>Miwa</a:t>
            </a:r>
            <a:r>
              <a:rPr lang="pt-BR" sz="1100" dirty="0">
                <a:latin typeface="Arial"/>
                <a:cs typeface="Arial"/>
              </a:rPr>
              <a:t> </a:t>
            </a:r>
            <a:r>
              <a:rPr lang="pt-BR" sz="1100" dirty="0" err="1">
                <a:latin typeface="Arial"/>
                <a:cs typeface="Arial"/>
              </a:rPr>
              <a:t>K</a:t>
            </a:r>
            <a:r>
              <a:rPr lang="pt-BR" sz="1100" dirty="0">
                <a:latin typeface="Arial"/>
                <a:cs typeface="Arial"/>
              </a:rPr>
              <a:t> et al </a:t>
            </a:r>
            <a:r>
              <a:rPr lang="pt-BR" sz="1100" dirty="0" err="1">
                <a:latin typeface="Arial"/>
                <a:cs typeface="Arial"/>
              </a:rPr>
              <a:t>Carcinogenesis</a:t>
            </a:r>
            <a:r>
              <a:rPr lang="pt-BR" sz="1100" dirty="0">
                <a:latin typeface="Arial"/>
                <a:cs typeface="Arial"/>
              </a:rPr>
              <a:t> </a:t>
            </a:r>
            <a:r>
              <a:rPr lang="mr-IN" sz="1100" dirty="0">
                <a:latin typeface="Arial"/>
                <a:cs typeface="Arial"/>
              </a:rPr>
              <a:t>1992;</a:t>
            </a:r>
            <a:endParaRPr lang="it-IT" sz="1100" dirty="0">
              <a:latin typeface="Arial"/>
              <a:cs typeface="Arial"/>
            </a:endParaRPr>
          </a:p>
          <a:p>
            <a:r>
              <a:rPr lang="it-IT" sz="1100" dirty="0" err="1">
                <a:latin typeface="Arial"/>
                <a:cs typeface="Arial"/>
              </a:rPr>
              <a:t>Kondo</a:t>
            </a:r>
            <a:r>
              <a:rPr lang="it-IT" sz="1100" dirty="0">
                <a:latin typeface="Arial"/>
                <a:cs typeface="Arial"/>
              </a:rPr>
              <a:t> K et al </a:t>
            </a:r>
            <a:r>
              <a:rPr lang="it-IT" sz="1100" dirty="0" err="1">
                <a:latin typeface="Arial"/>
                <a:cs typeface="Arial"/>
              </a:rPr>
              <a:t>Carcinogenesis</a:t>
            </a:r>
            <a:r>
              <a:rPr lang="it-IT" sz="1100" dirty="0">
                <a:latin typeface="Arial"/>
                <a:cs typeface="Arial"/>
              </a:rPr>
              <a:t> 1995;</a:t>
            </a:r>
          </a:p>
          <a:p>
            <a:r>
              <a:rPr lang="it-IT" sz="1100" dirty="0" err="1">
                <a:latin typeface="Arial"/>
                <a:cs typeface="Arial"/>
              </a:rPr>
              <a:t>Kondo</a:t>
            </a:r>
            <a:r>
              <a:rPr lang="it-IT" sz="1100" dirty="0">
                <a:latin typeface="Arial"/>
                <a:cs typeface="Arial"/>
              </a:rPr>
              <a:t> K et al </a:t>
            </a:r>
            <a:r>
              <a:rPr lang="is-IS" sz="1100" dirty="0">
                <a:latin typeface="Arial"/>
                <a:cs typeface="Arial"/>
              </a:rPr>
              <a:t>Gastric Cancer 2002; </a:t>
            </a:r>
            <a:endParaRPr lang="pt-BR" sz="1100" dirty="0">
              <a:latin typeface="Arial"/>
              <a:cs typeface="Arial"/>
            </a:endParaRPr>
          </a:p>
          <a:p>
            <a:endParaRPr lang="it-IT" sz="1100" dirty="0">
              <a:latin typeface="Arial"/>
              <a:cs typeface="Arial"/>
            </a:endParaRPr>
          </a:p>
        </p:txBody>
      </p:sp>
      <p:pic>
        <p:nvPicPr>
          <p:cNvPr id="6" name="Picture 4" descr="http://sosnews.org/cartoons/surge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1996" y="4208257"/>
            <a:ext cx="1152370" cy="1350434"/>
          </a:xfrm>
          <a:prstGeom prst="rect">
            <a:avLst/>
          </a:prstGeom>
          <a:noFill/>
        </p:spPr>
      </p:pic>
      <p:pic>
        <p:nvPicPr>
          <p:cNvPr id="4" name="Immagine 3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31CA9E3E-0725-0D41-87D6-D3196DBC9A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7" name="Immagine 6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D51E6FA4-6E4F-228B-269A-A6301B587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10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0" y="339232"/>
            <a:ext cx="4374732" cy="39860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32" y="1623"/>
            <a:ext cx="4374732" cy="39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780584" y="4789209"/>
            <a:ext cx="546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"/>
            </a:pP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bile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acids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chemorepellents</a:t>
            </a:r>
            <a:r>
              <a:rPr lang="it-IT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H. </a:t>
            </a:r>
            <a:r>
              <a:rPr lang="it-IT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pylori</a:t>
            </a:r>
            <a:endParaRPr lang="it-IT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80583" y="5464726"/>
            <a:ext cx="871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"/>
            </a:pP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inverse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relationship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exists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bile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presence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H.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pylori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account for the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absence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H.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pylori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stomach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persistent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biliary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6760032" y="1624"/>
            <a:ext cx="447297" cy="383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403442" y="4836243"/>
            <a:ext cx="2509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Worku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ML et al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Microbiol</a:t>
            </a:r>
            <a:r>
              <a:rPr lang="it-IT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601832" y="4135705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Mukaisho</a:t>
            </a:r>
            <a:r>
              <a:rPr lang="it-IT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WJG 2014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572561" y="6467765"/>
            <a:ext cx="27318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it-IT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TD et al </a:t>
            </a:r>
            <a:r>
              <a:rPr lang="it-IT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</a:t>
            </a:r>
            <a:r>
              <a:rPr lang="it-IT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</a:t>
            </a:r>
            <a:r>
              <a:rPr lang="it-IT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</a:p>
        </p:txBody>
      </p:sp>
      <p:pic>
        <p:nvPicPr>
          <p:cNvPr id="10" name="Immagine 9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8C5B8FD0-D4BF-321F-F60E-163E7BE221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11" name="Immagine 10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150FC84E-3D33-9849-EB98-FF0B44895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0" y="402766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EDEF30D-0D99-E054-B8D2-923423853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45085"/>
            <a:ext cx="7772400" cy="31724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36AD59-D16D-3F21-4D04-875AAF348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7" t="53948"/>
          <a:stretch/>
        </p:blipFill>
        <p:spPr>
          <a:xfrm>
            <a:off x="2536723" y="1061885"/>
            <a:ext cx="2799331" cy="333372"/>
          </a:xfrm>
          <a:prstGeom prst="rect">
            <a:avLst/>
          </a:prstGeom>
        </p:spPr>
      </p:pic>
      <p:pic>
        <p:nvPicPr>
          <p:cNvPr id="6" name="Immagine 5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C9A33478-6DF9-5DA3-70BE-D4734E756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  <p:pic>
        <p:nvPicPr>
          <p:cNvPr id="7" name="Immagine 6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EBBEBE83-0476-8468-9523-FDD9711BF6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39DA4D-B531-3582-8C42-5ECF0CAA6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36" y="3517493"/>
            <a:ext cx="5223644" cy="317240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CD3833E-1CA2-7D21-EB59-FBB2C53C0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491" y="5849937"/>
            <a:ext cx="7277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3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1097280" y="862064"/>
            <a:ext cx="10075546" cy="1470025"/>
          </a:xfrm>
        </p:spPr>
        <p:txBody>
          <a:bodyPr>
            <a:noAutofit/>
          </a:bodyPr>
          <a:lstStyle/>
          <a:p>
            <a:pPr algn="ctr"/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impact of bile acids and bile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salts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esophageal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mucosa and the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Barrett’s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esophagus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32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cancer</a:t>
            </a:r>
            <a:r>
              <a:rPr lang="it-IT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074" t="52258"/>
          <a:stretch/>
        </p:blipFill>
        <p:spPr>
          <a:xfrm>
            <a:off x="1898650" y="2892276"/>
            <a:ext cx="8394700" cy="1879600"/>
          </a:xfrm>
          <a:prstGeom prst="rect">
            <a:avLst/>
          </a:prstGeom>
        </p:spPr>
      </p:pic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5AA4D1B7-3B3B-D38B-6A4D-60D97E451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3" name="Immagine 2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BF884929-EB2C-C7F7-83C4-D0119D8D2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012" t="13787" r="16240"/>
          <a:stretch/>
        </p:blipFill>
        <p:spPr>
          <a:xfrm>
            <a:off x="2588827" y="794223"/>
            <a:ext cx="7005634" cy="4716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907" y="6134064"/>
            <a:ext cx="568423" cy="7239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47356" y="6544725"/>
            <a:ext cx="1733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cs typeface="Arial" panose="020B0604020202020204" pitchFamily="34" charset="0"/>
              </a:rPr>
              <a:t>McQuaid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 KR et al 2011 </a:t>
            </a: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0721FA53-855B-DCFE-1E7B-1E3817BEAE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3" name="Immagine 2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AE865757-30F0-928D-CDB6-CA3B05E15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02766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8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5EA32-4D8E-DFD2-F9AB-F873BB06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therapy?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A9AB89-44C1-42F2-2AE9-DDF5C4D0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627" y="2056280"/>
            <a:ext cx="4564743" cy="2717682"/>
          </a:xfrm>
        </p:spPr>
        <p:txBody>
          <a:bodyPr>
            <a:normAutofit/>
          </a:bodyPr>
          <a:lstStyle/>
          <a:p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PPIs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studies </a:t>
            </a:r>
          </a:p>
          <a:p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Prokinetic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agents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studies</a:t>
            </a:r>
          </a:p>
          <a:p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Histamine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receptor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antagonist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study</a:t>
            </a:r>
          </a:p>
          <a:p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Baclofen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study</a:t>
            </a: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EFE959-3086-365B-A999-F728430B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08" y="2075544"/>
            <a:ext cx="4316376" cy="3243943"/>
          </a:xfrm>
          <a:prstGeom prst="rect">
            <a:avLst/>
          </a:prstGeom>
        </p:spPr>
      </p:pic>
      <p:pic>
        <p:nvPicPr>
          <p:cNvPr id="4" name="Immagine 3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651EB592-FE8A-6E94-6314-9C24A7D165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5833952-A7FE-9DE8-A9E1-422CB6481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99" y="400461"/>
            <a:ext cx="5741101" cy="167508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CD50D4-9337-246B-C50E-9C9F42E8595C}"/>
              </a:ext>
            </a:extLst>
          </p:cNvPr>
          <p:cNvSpPr txBox="1"/>
          <p:nvPr/>
        </p:nvSpPr>
        <p:spPr>
          <a:xfrm>
            <a:off x="10458053" y="587692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1" name="Immagine 10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FF108B81-82B0-FA43-94C7-27AA5144B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" y="1030057"/>
            <a:ext cx="584200" cy="609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B49F2C-63FC-2303-B402-26BB680D6B6A}"/>
              </a:ext>
            </a:extLst>
          </p:cNvPr>
          <p:cNvSpPr txBox="1"/>
          <p:nvPr/>
        </p:nvSpPr>
        <p:spPr>
          <a:xfrm>
            <a:off x="1097280" y="4673156"/>
            <a:ext cx="4834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studies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Bilitec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2000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device to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bile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studies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sodium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electrode</a:t>
            </a:r>
            <a:r>
              <a:rPr lang="it-IT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89F83C-0F04-8591-16DC-FAB5133BF1C6}"/>
              </a:ext>
            </a:extLst>
          </p:cNvPr>
          <p:cNvSpPr txBox="1"/>
          <p:nvPr/>
        </p:nvSpPr>
        <p:spPr>
          <a:xfrm>
            <a:off x="1036320" y="5977805"/>
            <a:ext cx="7630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study </a:t>
            </a:r>
            <a:r>
              <a:rPr lang="it-IT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utilised</a:t>
            </a:r>
            <a:r>
              <a:rPr lang="it-IT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randomised</a:t>
            </a:r>
            <a:r>
              <a:rPr lang="it-IT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controlled</a:t>
            </a:r>
            <a:r>
              <a:rPr lang="it-IT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trial design</a:t>
            </a:r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56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E5EA32-4D8E-DFD2-F9AB-F873BB06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therapy?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EFE959-3086-365B-A999-F728430B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08" y="2075544"/>
            <a:ext cx="4316376" cy="3243943"/>
          </a:xfrm>
          <a:prstGeom prst="rect">
            <a:avLst/>
          </a:prstGeom>
        </p:spPr>
      </p:pic>
      <p:pic>
        <p:nvPicPr>
          <p:cNvPr id="4" name="Immagine 3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651EB592-FE8A-6E94-6314-9C24A7D165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11" name="Immagine 10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FF108B81-82B0-FA43-94C7-27AA5144B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" y="1030057"/>
            <a:ext cx="584200" cy="609600"/>
          </a:xfrm>
          <a:prstGeom prst="rect">
            <a:avLst/>
          </a:prstGeom>
        </p:spPr>
      </p:pic>
      <p:pic>
        <p:nvPicPr>
          <p:cNvPr id="16" name="Immagine 15" descr="Immagine che contiene testo, schermata, ricevuta, Carattere&#10;&#10;Descrizione generata automaticamente">
            <a:extLst>
              <a:ext uri="{FF2B5EF4-FFF2-40B4-BE49-F238E27FC236}">
                <a16:creationId xmlns:a16="http://schemas.microsoft.com/office/drawing/2014/main" id="{5565E60F-8015-89D6-F013-28A175B1D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71" y="2075544"/>
            <a:ext cx="3886200" cy="3594100"/>
          </a:xfrm>
          <a:prstGeom prst="rect">
            <a:avLst/>
          </a:prstGeom>
        </p:spPr>
      </p:pic>
      <p:sp>
        <p:nvSpPr>
          <p:cNvPr id="17" name="Segnaposto piè di pagina 1">
            <a:extLst>
              <a:ext uri="{FF2B5EF4-FFF2-40B4-BE49-F238E27FC236}">
                <a16:creationId xmlns:a16="http://schemas.microsoft.com/office/drawing/2014/main" id="{0324F545-3A7D-F6EF-EB8A-24DBB903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4200" y="6088063"/>
            <a:ext cx="2895600" cy="365125"/>
          </a:xfrm>
        </p:spPr>
        <p:txBody>
          <a:bodyPr/>
          <a:lstStyle/>
          <a:p>
            <a:pPr>
              <a:defRPr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1100" cap="none" dirty="0">
                <a:latin typeface="Arial" panose="020B0604020202020204" pitchFamily="34" charset="0"/>
                <a:cs typeface="Arial" panose="020B0604020202020204" pitchFamily="34" charset="0"/>
              </a:rPr>
              <a:t>McCabe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4th  ME &amp; </a:t>
            </a:r>
            <a:r>
              <a:rPr lang="it-IT" sz="1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Dilly</a:t>
            </a:r>
            <a:r>
              <a:rPr lang="it-IT" sz="11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CK CGH 2018</a:t>
            </a:r>
          </a:p>
        </p:txBody>
      </p:sp>
    </p:spTree>
    <p:extLst>
      <p:ext uri="{BB962C8B-B14F-4D97-AF65-F5344CB8AC3E}">
        <p14:creationId xmlns:p14="http://schemas.microsoft.com/office/powerpoint/2010/main" val="705494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Stampa&#10;&#10;Descrizione generata automaticamente">
            <a:extLst>
              <a:ext uri="{FF2B5EF4-FFF2-40B4-BE49-F238E27FC236}">
                <a16:creationId xmlns:a16="http://schemas.microsoft.com/office/drawing/2014/main" id="{7182F77C-3A22-3795-78CC-EC719C67F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" y="2632710"/>
            <a:ext cx="2311400" cy="30861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22AE809E-A3CA-2305-B996-117BFA71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910" y="354330"/>
            <a:ext cx="7772400" cy="2754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34C780-A9CA-6409-B17E-78E23FA5F913}"/>
              </a:ext>
            </a:extLst>
          </p:cNvPr>
          <p:cNvSpPr txBox="1"/>
          <p:nvPr/>
        </p:nvSpPr>
        <p:spPr>
          <a:xfrm>
            <a:off x="3962400" y="3749671"/>
            <a:ext cx="7769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Statement 18</a:t>
            </a:r>
            <a:r>
              <a:rPr lang="it-IT" dirty="0"/>
              <a:t>: Alginate-</a:t>
            </a:r>
            <a:r>
              <a:rPr lang="it-IT" dirty="0" err="1"/>
              <a:t>antacid</a:t>
            </a:r>
            <a:r>
              <a:rPr lang="it-IT" dirty="0"/>
              <a:t> </a:t>
            </a:r>
            <a:r>
              <a:rPr lang="it-IT" dirty="0" err="1"/>
              <a:t>combinations</a:t>
            </a:r>
            <a:r>
              <a:rPr lang="it-IT" dirty="0"/>
              <a:t> are an </a:t>
            </a:r>
            <a:r>
              <a:rPr lang="it-IT" dirty="0" err="1"/>
              <a:t>effective</a:t>
            </a:r>
            <a:r>
              <a:rPr lang="it-IT" dirty="0"/>
              <a:t> treatment for </a:t>
            </a:r>
            <a:r>
              <a:rPr lang="it-IT" dirty="0" err="1"/>
              <a:t>reflux</a:t>
            </a:r>
            <a:r>
              <a:rPr lang="it-IT" dirty="0"/>
              <a:t>-like </a:t>
            </a:r>
            <a:r>
              <a:rPr lang="it-IT" dirty="0" err="1"/>
              <a:t>symptoms</a:t>
            </a:r>
            <a:r>
              <a:rPr lang="it-IT" dirty="0"/>
              <a:t>. Agreement: 100% (6, 90.9%; 5, 9.1%; </a:t>
            </a:r>
          </a:p>
          <a:p>
            <a:r>
              <a:rPr lang="it-IT" dirty="0"/>
              <a:t>grade of </a:t>
            </a:r>
            <a:r>
              <a:rPr lang="it-IT" dirty="0" err="1"/>
              <a:t>evidence</a:t>
            </a:r>
            <a:r>
              <a:rPr lang="it-IT" dirty="0"/>
              <a:t>: A; </a:t>
            </a:r>
            <a:r>
              <a:rPr lang="it-IT" dirty="0" err="1"/>
              <a:t>strength</a:t>
            </a:r>
            <a:r>
              <a:rPr lang="it-IT" dirty="0"/>
              <a:t> of </a:t>
            </a:r>
            <a:r>
              <a:rPr lang="it-IT" dirty="0" err="1"/>
              <a:t>recommendation</a:t>
            </a:r>
            <a:r>
              <a:rPr lang="it-IT" dirty="0"/>
              <a:t>: high).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E4DB69-BD85-0597-6726-65E32CFDDB09}"/>
              </a:ext>
            </a:extLst>
          </p:cNvPr>
          <p:cNvSpPr txBox="1"/>
          <p:nvPr/>
        </p:nvSpPr>
        <p:spPr>
          <a:xfrm>
            <a:off x="4639310" y="48239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rgbClr val="333333"/>
                </a:solidFill>
                <a:effectLst/>
                <a:latin typeface="+mj-lt"/>
              </a:rPr>
              <a:t>Statement 21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: Products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containing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hyaluronic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 acid and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chondroitin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sulphate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 are an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effective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 treatment option for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reflux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-like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symptoms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. Agreement: 81.8% (6, 82%; 5, 18%; grade of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evidence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: B;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strength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 of </a:t>
            </a:r>
            <a:r>
              <a:rPr lang="it-IT" b="0" i="0" u="none" strike="noStrike" dirty="0" err="1">
                <a:solidFill>
                  <a:srgbClr val="333333"/>
                </a:solidFill>
                <a:effectLst/>
                <a:latin typeface="+mj-lt"/>
              </a:rPr>
              <a:t>recommendation</a:t>
            </a:r>
            <a:r>
              <a:rPr lang="it-IT" b="0" i="0" u="none" strike="noStrike" dirty="0">
                <a:solidFill>
                  <a:srgbClr val="333333"/>
                </a:solidFill>
                <a:effectLst/>
                <a:latin typeface="+mj-lt"/>
              </a:rPr>
              <a:t>: low).</a:t>
            </a:r>
            <a:endParaRPr lang="it-IT" dirty="0">
              <a:latin typeface="+mj-lt"/>
            </a:endParaRPr>
          </a:p>
        </p:txBody>
      </p:sp>
      <p:pic>
        <p:nvPicPr>
          <p:cNvPr id="2" name="Immagine 1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EF1A827C-F5CE-8630-A3E2-45747027E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" y="1030057"/>
            <a:ext cx="584200" cy="609600"/>
          </a:xfrm>
          <a:prstGeom prst="rect">
            <a:avLst/>
          </a:prstGeom>
        </p:spPr>
      </p:pic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8C0938A2-AF41-1029-9D68-1D024D2193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2" y="893763"/>
            <a:ext cx="7750175" cy="4492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4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GERD?</a:t>
            </a:r>
          </a:p>
        </p:txBody>
      </p:sp>
      <p:sp>
        <p:nvSpPr>
          <p:cNvPr id="86018" name="AutoShape 3"/>
          <p:cNvSpPr>
            <a:spLocks noChangeArrowheads="1"/>
          </p:cNvSpPr>
          <p:nvPr/>
        </p:nvSpPr>
        <p:spPr bwMode="auto">
          <a:xfrm>
            <a:off x="2389188" y="2489201"/>
            <a:ext cx="7658100" cy="200342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854326" y="2804832"/>
            <a:ext cx="68992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this solution gets into the stomach and then up into the esophagus,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called </a:t>
            </a:r>
            <a:r>
              <a:rPr lang="en-US" sz="2200" b="1" cap="al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bile reflux.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450495" y="6440489"/>
            <a:ext cx="1166207" cy="245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FF5A84-A984-18E9-6DF6-5CCB8F677D7C}"/>
              </a:ext>
            </a:extLst>
          </p:cNvPr>
          <p:cNvSpPr txBox="1"/>
          <p:nvPr/>
        </p:nvSpPr>
        <p:spPr>
          <a:xfrm>
            <a:off x="7351670" y="6201229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Basnayake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 APT 2021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BD65BEB3-3515-B9E3-FC99-D9E32CCD9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868060FA-ED08-2317-D45D-8B07CD49D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B7A50-EA3E-FC8C-85F5-DD2A239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67" y="371026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PROTEZIONE DELLA MUCOSA: </a:t>
            </a:r>
            <a:br>
              <a:rPr lang="it-IT" sz="3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7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NUOVE EVIDENZE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3F2406-76BD-DC06-A238-DAB27A0C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280" y="1550602"/>
            <a:ext cx="4722328" cy="4621599"/>
          </a:xfrm>
        </p:spPr>
        <p:txBody>
          <a:bodyPr anchor="ctr"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prodotto 100 % naturale costituto da </a:t>
            </a: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Poliprotect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da una frazione </a:t>
            </a: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flavonoidica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Glycyrrhiza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glabra and Matricaria </a:t>
            </a: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recutita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5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Poliprotect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è costituito da: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5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Frazione polisaccaridica aderente all'epitelio da </a:t>
            </a:r>
            <a:r>
              <a:rPr lang="it-IT" sz="15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Aloe vera, Malva </a:t>
            </a:r>
            <a:r>
              <a:rPr lang="it-IT" sz="15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sylvestris</a:t>
            </a:r>
            <a:r>
              <a:rPr lang="it-IT" sz="15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it-IT" sz="15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Althaea</a:t>
            </a:r>
            <a:r>
              <a:rPr lang="it-IT" sz="15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5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officinalis</a:t>
            </a:r>
            <a:r>
              <a:rPr lang="it-IT" sz="15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it-IT" sz="15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rafforzare la barriera epiteliale</a:t>
            </a:r>
            <a:br>
              <a:rPr lang="en-GB" sz="1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5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Componenti antiacidi dai minerali naturali </a:t>
            </a: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limestone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15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nahcolite</a:t>
            </a:r>
            <a: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incorporati nella frazione polisaccaridica </a:t>
            </a:r>
            <a:br>
              <a:rPr lang="it-IT" sz="15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5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tamponare l'acido sull’epitelio al quale aderisce </a:t>
            </a:r>
            <a:endParaRPr lang="en-US" altLang="it-IT" sz="15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45089D8-E0AD-52A2-E7AC-77580BA0E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" r="1198" b="-3"/>
          <a:stretch/>
        </p:blipFill>
        <p:spPr>
          <a:xfrm>
            <a:off x="482632" y="1989290"/>
            <a:ext cx="6009855" cy="369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AAA1B2C0-1B9F-5536-657C-D74D76360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55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2724815"/>
            <a:ext cx="100806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biliary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OAGB?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F84AFDC7-3238-FE66-9868-15BD5A522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5" name="Immagine 4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42452477-A782-E209-F67F-527D38F3D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  <p:pic>
        <p:nvPicPr>
          <p:cNvPr id="6" name="Immagine 5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E910F694-AB1C-7F91-3642-054C0784A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9" y="1030057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77" y="433651"/>
            <a:ext cx="6191995" cy="619199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331339" y="437906"/>
            <a:ext cx="556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long </a:t>
            </a:r>
            <a:r>
              <a:rPr lang="it-IT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journey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ahead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it-IT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A52E365F-178C-2EC0-5EDF-73F4DDEDB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3FEC54F9-D7C1-5632-181F-1A9043F15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9686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7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3"/>
          <p:cNvSpPr>
            <a:spLocks noChangeArrowheads="1"/>
          </p:cNvSpPr>
          <p:nvPr/>
        </p:nvSpPr>
        <p:spPr bwMode="auto">
          <a:xfrm>
            <a:off x="2374440" y="2489201"/>
            <a:ext cx="7658100" cy="200342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854326" y="2746534"/>
            <a:ext cx="6899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Bile reflux is ALSO named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DUODENO-GASTRO-ESOPHAGEAL REFLUX</a:t>
            </a:r>
          </a:p>
        </p:txBody>
      </p:sp>
      <p:sp>
        <p:nvSpPr>
          <p:cNvPr id="6" name="Rettangolo 5"/>
          <p:cNvSpPr/>
          <p:nvPr/>
        </p:nvSpPr>
        <p:spPr>
          <a:xfrm>
            <a:off x="5450495" y="6440489"/>
            <a:ext cx="1166207" cy="245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156535-5328-99B5-F4C9-F276A267F59F}"/>
              </a:ext>
            </a:extLst>
          </p:cNvPr>
          <p:cNvSpPr txBox="1"/>
          <p:nvPr/>
        </p:nvSpPr>
        <p:spPr>
          <a:xfrm>
            <a:off x="7351674" y="6201229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Basnayake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 APT 2021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699B06-4355-5C2C-AADB-E46E926F8FA4}"/>
              </a:ext>
            </a:extLst>
          </p:cNvPr>
          <p:cNvSpPr txBox="1">
            <a:spLocks noChangeArrowheads="1"/>
          </p:cNvSpPr>
          <p:nvPr/>
        </p:nvSpPr>
        <p:spPr>
          <a:xfrm>
            <a:off x="2374441" y="673100"/>
            <a:ext cx="7750175" cy="4492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BILE reflux?</a:t>
            </a: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9ADEBB23-0A36-E320-26CD-13D43665D8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DC7FCEEF-70AF-8BF5-1011-55A730152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3"/>
          <p:cNvSpPr>
            <a:spLocks noChangeArrowheads="1"/>
          </p:cNvSpPr>
          <p:nvPr/>
        </p:nvSpPr>
        <p:spPr bwMode="auto">
          <a:xfrm>
            <a:off x="2209802" y="1141664"/>
            <a:ext cx="7837487" cy="4194652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dirty="0">
              <a:latin typeface="+mj-lt"/>
              <a:ea typeface="MS PGothic" charset="0"/>
              <a:cs typeface="MS PGothic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726034" y="1883275"/>
            <a:ext cx="67822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Normally, there is always a certain amount of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duodeno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-pancreatic secretion that goes into the stomach, most commonly at night and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postprandially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 the stomach, this solution is mixed with gastric content, which is, most of the time, acid.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450495" y="6440489"/>
            <a:ext cx="1166207" cy="245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ttangolo 1"/>
          <p:cNvSpPr/>
          <p:nvPr/>
        </p:nvSpPr>
        <p:spPr>
          <a:xfrm>
            <a:off x="5233787" y="6175926"/>
            <a:ext cx="4159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Keaneetal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1981; </a:t>
            </a:r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Sonnenbergetal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1982; Thompson  1982; </a:t>
            </a:r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Heading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1983; Muller-</a:t>
            </a:r>
            <a:r>
              <a:rPr lang="it-IT" sz="11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Lissner</a:t>
            </a:r>
            <a:r>
              <a:rPr lang="it-IT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1983),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FF31BA23-58D9-89F1-DAB1-FF554557B6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C63755E4-0E0E-334E-4E0E-E407672CE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12487" r="12732" b="1886"/>
          <a:stretch/>
        </p:blipFill>
        <p:spPr>
          <a:xfrm>
            <a:off x="2492471" y="449041"/>
            <a:ext cx="7247250" cy="554148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14711" y="4915756"/>
            <a:ext cx="64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Arial Narrow"/>
                <a:cs typeface="Arial Narrow"/>
              </a:rPr>
              <a:t>/</a:t>
            </a:r>
            <a:r>
              <a:rPr lang="it-IT" sz="1100" dirty="0" err="1">
                <a:latin typeface="Arial Narrow"/>
                <a:cs typeface="Arial Narrow"/>
              </a:rPr>
              <a:t>grinding</a:t>
            </a:r>
            <a:endParaRPr lang="it-IT" sz="1100" dirty="0">
              <a:latin typeface="Arial Narrow"/>
              <a:cs typeface="Arial Narrow"/>
            </a:endParaRPr>
          </a:p>
        </p:txBody>
      </p:sp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233EA5E0-DB76-790B-2586-4C6E828C62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4" name="Immagine 3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7F896E43-1FEB-C97A-66BC-429A09D35A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02766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9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2" y="893763"/>
            <a:ext cx="7750175" cy="4492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5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GERD?</a:t>
            </a:r>
          </a:p>
        </p:txBody>
      </p:sp>
      <p:sp>
        <p:nvSpPr>
          <p:cNvPr id="86018" name="AutoShape 3"/>
          <p:cNvSpPr>
            <a:spLocks noChangeArrowheads="1"/>
          </p:cNvSpPr>
          <p:nvPr/>
        </p:nvSpPr>
        <p:spPr bwMode="auto">
          <a:xfrm>
            <a:off x="2389188" y="2489201"/>
            <a:ext cx="7658100" cy="200342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854326" y="2731783"/>
            <a:ext cx="6899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Reflux of gastric contents to the esophagus is a physiological event: a healthy person typically has reflux episodes.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877E0018-FE63-821F-BE3D-273ABFD6C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3" name="Immagine 2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18EE9DD6-2C29-7322-EC12-365AF3BD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1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2" y="893763"/>
            <a:ext cx="7750175" cy="4492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5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GERD?</a:t>
            </a:r>
          </a:p>
        </p:txBody>
      </p:sp>
      <p:sp>
        <p:nvSpPr>
          <p:cNvPr id="86018" name="AutoShape 3"/>
          <p:cNvSpPr>
            <a:spLocks noChangeArrowheads="1"/>
          </p:cNvSpPr>
          <p:nvPr/>
        </p:nvSpPr>
        <p:spPr bwMode="auto">
          <a:xfrm>
            <a:off x="2389188" y="2489201"/>
            <a:ext cx="7658100" cy="200342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854326" y="2717034"/>
            <a:ext cx="6899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GERD is a condition which develops when the reflux of stomach contents causes troublesome symptoms and/or complications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4804510" y="6274305"/>
            <a:ext cx="41941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dirty="0" err="1">
                <a:latin typeface="Arial" charset="0"/>
                <a:ea typeface="MS PGothic" charset="0"/>
                <a:cs typeface="MS PGothic" charset="0"/>
              </a:rPr>
              <a:t>Vakil</a:t>
            </a:r>
            <a:r>
              <a:rPr lang="en-US" sz="1100" dirty="0">
                <a:latin typeface="Arial" charset="0"/>
                <a:ea typeface="MS PGothic" charset="0"/>
                <a:cs typeface="MS PGothic" charset="0"/>
              </a:rPr>
              <a:t> N et al. </a:t>
            </a:r>
            <a:r>
              <a:rPr lang="en-US" sz="1100" i="1" dirty="0">
                <a:latin typeface="Arial" charset="0"/>
                <a:ea typeface="MS PGothic" charset="0"/>
                <a:cs typeface="MS PGothic" charset="0"/>
              </a:rPr>
              <a:t>Am J </a:t>
            </a:r>
            <a:r>
              <a:rPr lang="en-US" sz="1100" i="1" dirty="0" err="1">
                <a:latin typeface="Arial" charset="0"/>
                <a:ea typeface="MS PGothic" charset="0"/>
                <a:cs typeface="MS PGothic" charset="0"/>
              </a:rPr>
              <a:t>Gastroenterol</a:t>
            </a:r>
            <a:r>
              <a:rPr lang="en-US" sz="1100" dirty="0">
                <a:latin typeface="Arial" charset="0"/>
                <a:ea typeface="MS PGothic" charset="0"/>
                <a:cs typeface="MS PGothic" charset="0"/>
              </a:rPr>
              <a:t>, 2006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Immagine 1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606B06E8-543A-8142-F2E2-A01BBE3A2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3" name="Immagine 2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B338D8D0-E271-A90C-0CF1-BDA37751E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8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389188" y="2489201"/>
            <a:ext cx="7658100" cy="2003425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04160" y="2828836"/>
            <a:ext cx="689043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‘troublesome symptoms’ = </a:t>
            </a:r>
          </a:p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MODERATE-SEVERE symptoms that occur more than once a week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38"/>
          <a:stretch/>
        </p:blipFill>
        <p:spPr>
          <a:xfrm>
            <a:off x="8984170" y="5515905"/>
            <a:ext cx="1557350" cy="11343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0618EA-B2DC-1977-837E-48F8408A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510" y="6274305"/>
            <a:ext cx="41941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100" dirty="0" err="1">
                <a:latin typeface="Arial" charset="0"/>
                <a:ea typeface="MS PGothic" charset="0"/>
                <a:cs typeface="MS PGothic" charset="0"/>
              </a:rPr>
              <a:t>Vakil</a:t>
            </a:r>
            <a:r>
              <a:rPr lang="en-US" sz="1100" dirty="0">
                <a:latin typeface="Arial" charset="0"/>
                <a:ea typeface="MS PGothic" charset="0"/>
                <a:cs typeface="MS PGothic" charset="0"/>
              </a:rPr>
              <a:t> N et al. </a:t>
            </a:r>
            <a:r>
              <a:rPr lang="en-US" sz="1100" i="1" dirty="0">
                <a:latin typeface="Arial" charset="0"/>
                <a:ea typeface="MS PGothic" charset="0"/>
                <a:cs typeface="MS PGothic" charset="0"/>
              </a:rPr>
              <a:t>Am J </a:t>
            </a:r>
            <a:r>
              <a:rPr lang="en-US" sz="1100" i="1" dirty="0" err="1">
                <a:latin typeface="Arial" charset="0"/>
                <a:ea typeface="MS PGothic" charset="0"/>
                <a:cs typeface="MS PGothic" charset="0"/>
              </a:rPr>
              <a:t>Gastroenterol</a:t>
            </a:r>
            <a:r>
              <a:rPr lang="en-US" sz="1100" dirty="0">
                <a:latin typeface="Arial" charset="0"/>
                <a:ea typeface="MS PGothic" charset="0"/>
                <a:cs typeface="MS PGothic" charset="0"/>
              </a:rPr>
              <a:t>, 2006</a:t>
            </a:r>
          </a:p>
        </p:txBody>
      </p:sp>
      <p:pic>
        <p:nvPicPr>
          <p:cNvPr id="3" name="Immagine 2" descr="Immagine che contiene schizzo, disegno al tratto&#10;&#10;Descrizione generata automaticamente">
            <a:extLst>
              <a:ext uri="{FF2B5EF4-FFF2-40B4-BE49-F238E27FC236}">
                <a16:creationId xmlns:a16="http://schemas.microsoft.com/office/drawing/2014/main" id="{B6674C57-FD33-BA85-1D69-35CDF2DF5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5"/>
          <a:stretch/>
        </p:blipFill>
        <p:spPr>
          <a:xfrm>
            <a:off x="10889907" y="296863"/>
            <a:ext cx="1160684" cy="821407"/>
          </a:xfrm>
          <a:prstGeom prst="rect">
            <a:avLst/>
          </a:prstGeom>
        </p:spPr>
      </p:pic>
      <p:pic>
        <p:nvPicPr>
          <p:cNvPr id="6" name="Immagine 5" descr="Immagine che contiene simbolo, emblema, cresta&#10;&#10;Descrizione generata automaticamente">
            <a:extLst>
              <a:ext uri="{FF2B5EF4-FFF2-40B4-BE49-F238E27FC236}">
                <a16:creationId xmlns:a16="http://schemas.microsoft.com/office/drawing/2014/main" id="{470DE335-BF07-74DA-2A63-E1A924B5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34143"/>
            <a:ext cx="584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990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168</TotalTime>
  <Words>1024</Words>
  <Application>Microsoft Macintosh PowerPoint</Application>
  <PresentationFormat>Widescreen</PresentationFormat>
  <Paragraphs>155</Paragraphs>
  <Slides>33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American Typewriter</vt:lpstr>
      <vt:lpstr>Arial</vt:lpstr>
      <vt:lpstr>Arial Narrow</vt:lpstr>
      <vt:lpstr>Calibri</vt:lpstr>
      <vt:lpstr>Verdana</vt:lpstr>
      <vt:lpstr>Wingdings</vt:lpstr>
      <vt:lpstr>RetrospectVTI</vt:lpstr>
      <vt:lpstr>Reflusso Duodeno Gastro Esofageo  e  Prevenzione </vt:lpstr>
      <vt:lpstr>What is BILE reflux?</vt:lpstr>
      <vt:lpstr>What is GERD?</vt:lpstr>
      <vt:lpstr>Presentazione standard di PowerPoint</vt:lpstr>
      <vt:lpstr>Presentazione standard di PowerPoint</vt:lpstr>
      <vt:lpstr>Presentazione standard di PowerPoint</vt:lpstr>
      <vt:lpstr>What is GERD?</vt:lpstr>
      <vt:lpstr>What is GERD?</vt:lpstr>
      <vt:lpstr>Presentazione standard di PowerPoint</vt:lpstr>
      <vt:lpstr>Presentazione standard di PowerPoint</vt:lpstr>
      <vt:lpstr>How is bile reflux distinguished from acidic reflux?</vt:lpstr>
      <vt:lpstr>Other than acidic reflux, are there any conditions with which bile reflux can be confused?  Bile reflux ≠ nonacidic reflux  </vt:lpstr>
      <vt:lpstr>Presentazione standard di PowerPoint</vt:lpstr>
      <vt:lpstr>Other than acidic reflux, are there any conditions with which bile reflux can be confused?  Bile reflux ≠ nonacidic reflux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main factors responsible for changes affecting remnant gastric mucosa after distal gastrectomy  </vt:lpstr>
      <vt:lpstr>Presentazione standard di PowerPoint</vt:lpstr>
      <vt:lpstr>Presentazione standard di PowerPoint</vt:lpstr>
      <vt:lpstr>Which is the impact of bile acids and bile salts on the esophageal mucosa and the development of Barrett’s esophagus and cancer ?</vt:lpstr>
      <vt:lpstr>Presentazione standard di PowerPoint</vt:lpstr>
      <vt:lpstr>Which therapy?</vt:lpstr>
      <vt:lpstr>Which therapy?</vt:lpstr>
      <vt:lpstr>Presentazione standard di PowerPoint</vt:lpstr>
      <vt:lpstr>PROTEZIONE DELLA MUCOSA:  NUOVE EVIDENZE </vt:lpstr>
      <vt:lpstr>Is biliary reflux increased after OAGB?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Paola IOVINO</cp:lastModifiedBy>
  <cp:revision>19</cp:revision>
  <dcterms:created xsi:type="dcterms:W3CDTF">2022-02-27T17:36:31Z</dcterms:created>
  <dcterms:modified xsi:type="dcterms:W3CDTF">2024-05-10T06:31:46Z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